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0" r:id="rId6"/>
    <p:sldId id="271" r:id="rId7"/>
    <p:sldId id="272" r:id="rId8"/>
    <p:sldId id="275" r:id="rId9"/>
    <p:sldId id="276" r:id="rId10"/>
    <p:sldId id="277" r:id="rId11"/>
    <p:sldId id="273" r:id="rId12"/>
    <p:sldId id="279" r:id="rId13"/>
    <p:sldId id="278" r:id="rId14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9409F-CCA5-554A-165E-6114420BFF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CB8661-483D-8B49-28BA-C32AEABE69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73FD6-A09B-C8D3-0E9F-47370B44F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D026A-207F-436B-81CB-85AB49F6B25E}" type="datetimeFigureOut">
              <a:rPr lang="ro-RO" smtClean="0"/>
              <a:t>05.02.2025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F55FE-D025-F02E-ACF2-617FFB7C0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D46A4B-DACB-D1BE-73C7-21E504108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CFF2-CE8A-44AB-96ED-CD691AF8EA3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376263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ECEA8-6890-02F8-0469-8E6E5B21C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96BDA-24D8-6DE8-040B-0876999A82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03BBB1-0B2C-AA15-01ED-96F2249B6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D026A-207F-436B-81CB-85AB49F6B25E}" type="datetimeFigureOut">
              <a:rPr lang="ro-RO" smtClean="0"/>
              <a:t>05.02.2025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216E58-F319-5567-71B6-8AF460D1D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B7AC3-E88B-1391-82F5-146130CC0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CFF2-CE8A-44AB-96ED-CD691AF8EA3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87511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C6EBC-621F-C7F0-F7FA-4EA3E5B24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04EC60-5C66-A437-7D91-AB324CC95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FA7A40-3DD4-B40E-C1AD-E17D274F9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D026A-207F-436B-81CB-85AB49F6B25E}" type="datetimeFigureOut">
              <a:rPr lang="ro-RO" smtClean="0"/>
              <a:t>05.02.2025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77138-CE4F-C614-A442-C71C02FA4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11466-8D8F-508C-CE6D-3D2B29EA2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CFF2-CE8A-44AB-96ED-CD691AF8EA3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662502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6C1CD-6CEB-DE0F-683E-EC89F9496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EAC74-973A-BFBC-B362-D0467E0BC7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395313-B3CB-242C-0C28-84A1A982F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7C3D61-9A0E-2E1F-EBA7-3D65720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D026A-207F-436B-81CB-85AB49F6B25E}" type="datetimeFigureOut">
              <a:rPr lang="ro-RO" smtClean="0"/>
              <a:t>05.02.2025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6C17D8-90E5-5E38-3BEB-93DD9B37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2B0FDD-DD29-A4B0-4420-CCD076D71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CFF2-CE8A-44AB-96ED-CD691AF8EA3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382955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8726D-9077-18CF-4FD1-FBBCE1B2B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6C7AFD-5DF6-AE99-4B9C-87A7EB5D4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13B675-8CB3-C6A8-57EC-021A887D19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C0640E-742D-F7CA-190C-31417592A0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D58ACF-8309-0722-8DE5-88249D1646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FA41B8-6EDC-7596-FD8D-40BE0C4CC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D026A-207F-436B-81CB-85AB49F6B25E}" type="datetimeFigureOut">
              <a:rPr lang="ro-RO" smtClean="0"/>
              <a:t>05.02.2025</a:t>
            </a:fld>
            <a:endParaRPr lang="ro-R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2BC3E0-9C81-82A0-34F5-426A150FF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3A8746-6832-5D9F-B23A-0E8AF8862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CFF2-CE8A-44AB-96ED-CD691AF8EA3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5407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ED860-B106-78FD-0270-C1584D677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371C44-6DB3-F591-619D-0150ED1B8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D026A-207F-436B-81CB-85AB49F6B25E}" type="datetimeFigureOut">
              <a:rPr lang="ro-RO" smtClean="0"/>
              <a:t>05.02.2025</a:t>
            </a:fld>
            <a:endParaRPr lang="ro-R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26BC8C-A52E-1DA4-7331-CF99F5909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949F0B-E2F4-D94C-0F11-D1CCAA91F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CFF2-CE8A-44AB-96ED-CD691AF8EA3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414501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D77492-7538-3856-E84F-257EED8C6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D026A-207F-436B-81CB-85AB49F6B25E}" type="datetimeFigureOut">
              <a:rPr lang="ro-RO" smtClean="0"/>
              <a:t>05.02.2025</a:t>
            </a:fld>
            <a:endParaRPr lang="ro-R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B3EC8E-DEA7-A3B0-BB6B-B36EC460F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E1BA09-C289-CC2B-AB73-9423D4143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CFF2-CE8A-44AB-96ED-CD691AF8EA3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972438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53EEE-BD90-A77E-7675-E7DD36B4F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EDDFE-7182-B429-8F5F-E1480FB78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0FD88-45EF-3B38-A5C7-2AD669231B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342405-6BFD-77F2-7328-C329008D1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D026A-207F-436B-81CB-85AB49F6B25E}" type="datetimeFigureOut">
              <a:rPr lang="ro-RO" smtClean="0"/>
              <a:t>05.02.2025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558471-8A11-37B9-8527-1CF94C278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4849F7-8D9D-F2F9-BF35-9D429ACF1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CFF2-CE8A-44AB-96ED-CD691AF8EA3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558286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51B54-1B12-1331-B1AD-F5294A060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495992-4EFF-D7AA-993E-CDDC99E8C3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68412-6834-A6A9-32CC-9697CABB7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C96B39-BAED-E982-78A0-44AE37567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D026A-207F-436B-81CB-85AB49F6B25E}" type="datetimeFigureOut">
              <a:rPr lang="ro-RO" smtClean="0"/>
              <a:t>05.02.2025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D5230B-CFEA-2AF7-6795-9D3B6D04A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8B3898-378B-933B-5C11-CEE905C42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CFF2-CE8A-44AB-96ED-CD691AF8EA3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618861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B35AC-91C7-1A2A-AFFC-88E84735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0AA372-5E43-E9E5-EE6F-4EB7DC5466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B3543-FA63-8617-92EA-C23F16D86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D026A-207F-436B-81CB-85AB49F6B25E}" type="datetimeFigureOut">
              <a:rPr lang="ro-RO" smtClean="0"/>
              <a:t>05.02.2025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F9EA4-D86B-CB5C-0701-5E9757CBD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DC4A7-794D-4013-83C4-9A67A01F2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CFF2-CE8A-44AB-96ED-CD691AF8EA3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86177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0C5D95-7D55-1E08-0EDC-3C02E1AD3C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6AC17E-6ECF-B8D3-EB3B-C1FD0DF17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F07D2-B6FE-9FF9-EB06-C11D64F40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D026A-207F-436B-81CB-85AB49F6B25E}" type="datetimeFigureOut">
              <a:rPr lang="ro-RO" smtClean="0"/>
              <a:t>05.02.2025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D0E11-BCCD-90E1-8A13-67FB69A33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33216C-3EFA-4BCE-D544-2792DFC97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CFF2-CE8A-44AB-96ED-CD691AF8EA3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641559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BCFD75-46E9-2E23-894F-0EE687061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E8F2F-5F0D-FD21-F1DF-7925FE648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B7D3EF-5082-7443-A30F-863B023329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D026A-207F-436B-81CB-85AB49F6B25E}" type="datetimeFigureOut">
              <a:rPr lang="ro-RO" smtClean="0"/>
              <a:t>05.02.2025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B0120-D662-D70F-D643-8B8AA012D7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75FBC9-D20C-AD7F-02DF-68FF653C76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3CFF2-CE8A-44AB-96ED-CD691AF8EA3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216736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hyperlink" Target="mailto:daiana.sirbu@apia.ro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8DDFA8-7DA5-0DE9-F32E-7DAF0D38EFBE}"/>
              </a:ext>
            </a:extLst>
          </p:cNvPr>
          <p:cNvSpPr txBox="1"/>
          <p:nvPr/>
        </p:nvSpPr>
        <p:spPr>
          <a:xfrm>
            <a:off x="2493785" y="3856192"/>
            <a:ext cx="58752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76290">
              <a:spcAft>
                <a:spcPts val="516"/>
              </a:spcAft>
            </a:pPr>
            <a:r>
              <a:rPr lang="ro-RO" sz="3000" b="1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PIAȚ</a:t>
            </a:r>
            <a:r>
              <a:rPr lang="en-US" sz="3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r>
              <a:rPr lang="ro-RO" sz="3000" b="1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AUTO</a:t>
            </a:r>
            <a:r>
              <a:rPr lang="en-US" sz="3000" b="1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o-RO" sz="3000" b="1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DIN ROMÂNIA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FA6EC3-9D81-622C-D689-3F2E577ECC9E}"/>
              </a:ext>
            </a:extLst>
          </p:cNvPr>
          <p:cNvSpPr/>
          <p:nvPr/>
        </p:nvSpPr>
        <p:spPr>
          <a:xfrm>
            <a:off x="934052" y="1131481"/>
            <a:ext cx="860194" cy="516116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84FD82-828F-980F-2208-4F89BFF00968}"/>
              </a:ext>
            </a:extLst>
          </p:cNvPr>
          <p:cNvSpPr txBox="1"/>
          <p:nvPr/>
        </p:nvSpPr>
        <p:spPr>
          <a:xfrm>
            <a:off x="2493785" y="2994418"/>
            <a:ext cx="58752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76290">
              <a:spcAft>
                <a:spcPts val="516"/>
              </a:spcAft>
            </a:pPr>
            <a:r>
              <a:rPr lang="en-US" sz="5000" b="1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PROGNOZA 2025</a:t>
            </a:r>
            <a:endParaRPr lang="ro-RO" sz="50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7" name="Picture 6" descr="A black and white logo&#10;&#10;AI-generated content may be incorrect.">
            <a:extLst>
              <a:ext uri="{FF2B5EF4-FFF2-40B4-BE49-F238E27FC236}">
                <a16:creationId xmlns:a16="http://schemas.microsoft.com/office/drawing/2014/main" id="{9D3959BB-517F-7503-F65C-4FCAD6AC7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160" y="346299"/>
            <a:ext cx="2242460" cy="147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562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99AB9A-32D4-E508-7FC9-E0A2336B0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404" y="951515"/>
            <a:ext cx="8801359" cy="5052822"/>
          </a:xfrm>
          <a:prstGeom prst="rect">
            <a:avLst/>
          </a:prstGeom>
        </p:spPr>
      </p:pic>
      <p:pic>
        <p:nvPicPr>
          <p:cNvPr id="5" name="Picture 4" descr="A blue and black logo&#10;&#10;AI-generated content may be incorrect.">
            <a:extLst>
              <a:ext uri="{FF2B5EF4-FFF2-40B4-BE49-F238E27FC236}">
                <a16:creationId xmlns:a16="http://schemas.microsoft.com/office/drawing/2014/main" id="{D83CB431-24C6-A244-758D-CDE27477C8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056" y="822589"/>
            <a:ext cx="1709552" cy="112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674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CB95732-565A-4D2C-A3AB-CC460C0D3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9B653C-798C-4333-8452-3DF3AE3C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E50278-E2EC-42B2-A1F1-921DD3990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305994" y="-5310547"/>
            <a:ext cx="1580014" cy="12192002"/>
          </a:xfrm>
          <a:prstGeom prst="rect">
            <a:avLst/>
          </a:prstGeom>
          <a:gradFill>
            <a:gsLst>
              <a:gs pos="19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36153F-0DB4-40DD-87C6-B40C1B7E2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0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72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3CD6BA-2EC6-C444-B68A-50265A5A736F}"/>
              </a:ext>
            </a:extLst>
          </p:cNvPr>
          <p:cNvSpPr txBox="1"/>
          <p:nvPr/>
        </p:nvSpPr>
        <p:spPr>
          <a:xfrm>
            <a:off x="699715" y="288404"/>
            <a:ext cx="7170656" cy="977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ro-RO" sz="3100" noProof="1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Evoluția înmatriculărilor de autovehicule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ro-RO" sz="3100" noProof="1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 categorii (unități)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29AC612-9131-4015-725A-47A887C56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33" y="2220390"/>
            <a:ext cx="6484856" cy="319494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59CC461-8CB6-3B87-FDBF-47470A8E0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8322" y="1729499"/>
            <a:ext cx="4890494" cy="235264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EEC0EBC-AFB8-FCE8-9314-FF69A06715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8322" y="4221166"/>
            <a:ext cx="4890494" cy="2348430"/>
          </a:xfrm>
          <a:prstGeom prst="rect">
            <a:avLst/>
          </a:prstGeom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4DE16225-0022-7A3F-D99F-8071B743E2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957" y="97306"/>
            <a:ext cx="2038618" cy="134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674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04A53D-6ADA-C270-B4A2-EF7DCFC64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033" y="930030"/>
            <a:ext cx="8528528" cy="4995281"/>
          </a:xfrm>
          <a:prstGeom prst="rect">
            <a:avLst/>
          </a:prstGeom>
        </p:spPr>
      </p:pic>
      <p:pic>
        <p:nvPicPr>
          <p:cNvPr id="3" name="Picture 2" descr="A blue and black logo&#10;&#10;AI-generated content may be incorrect.">
            <a:extLst>
              <a:ext uri="{FF2B5EF4-FFF2-40B4-BE49-F238E27FC236}">
                <a16:creationId xmlns:a16="http://schemas.microsoft.com/office/drawing/2014/main" id="{E09EF70A-0A2E-2C98-FB40-3D555E83D4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056" y="822589"/>
            <a:ext cx="1709552" cy="112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091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53CB31-C58F-B483-2497-616297127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60C597A-4090-402C-6AFF-65677BC7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CA9B15-C912-E25E-3342-49E65B26A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61F3F5-06DB-A175-9AD7-114F9A692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305994" y="-5310547"/>
            <a:ext cx="1580014" cy="12192002"/>
          </a:xfrm>
          <a:prstGeom prst="rect">
            <a:avLst/>
          </a:prstGeom>
          <a:gradFill>
            <a:gsLst>
              <a:gs pos="19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EDE518-317D-04BA-B91E-AA61A8CB8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0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72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12C23E-D30A-DE7E-0457-297DCE6DC916}"/>
              </a:ext>
            </a:extLst>
          </p:cNvPr>
          <p:cNvSpPr txBox="1"/>
          <p:nvPr/>
        </p:nvSpPr>
        <p:spPr>
          <a:xfrm>
            <a:off x="699715" y="288404"/>
            <a:ext cx="7170656" cy="977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r>
              <a:rPr lang="ro-RO" sz="3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Evoluția înmatriculărilor de autovehicule electrificate pe categorii (unități)</a:t>
            </a:r>
            <a:endParaRPr lang="en-GB" sz="3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94912F-7E1B-4CF2-540B-EC0C56DA1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32" y="2397780"/>
            <a:ext cx="6418298" cy="32827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BFE08A-A184-6BA4-414B-6F1B6A1D4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6918" y="1709160"/>
            <a:ext cx="4705794" cy="24265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C384A25-DABB-2AED-5BD7-A1A455FCB9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6918" y="4319396"/>
            <a:ext cx="4705794" cy="2449592"/>
          </a:xfrm>
          <a:prstGeom prst="rect">
            <a:avLst/>
          </a:prstGeom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217F9C7C-7442-D923-B37B-D0785B62C0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957" y="97306"/>
            <a:ext cx="2038618" cy="134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821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512B0E-93E6-9A1F-141A-2AB7DF3FA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BE09BED5-7723-F179-833F-95A81E720E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363F5517-1326-2516-858A-8358F831F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026229C-116B-416D-ED80-33B2F9683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DBA5F0-0EE2-7758-F3BC-9A24EDF6C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027" y="1114477"/>
            <a:ext cx="9026197" cy="4659904"/>
          </a:xfrm>
          <a:prstGeom prst="rect">
            <a:avLst/>
          </a:prstGeom>
        </p:spPr>
      </p:pic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54C3B8F6-ECA3-96F8-EF89-DB6AC7807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4518" y="822590"/>
            <a:ext cx="1559519" cy="102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905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01A706-642B-6D62-C2C8-58D04B900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A011FF2-8E0A-EE36-33CA-B296BC889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FC3ADB-C29B-A45D-D28E-7E4A890EE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C8051-0559-F929-2698-A4BEBCF94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305994" y="-5310547"/>
            <a:ext cx="1580014" cy="12192002"/>
          </a:xfrm>
          <a:prstGeom prst="rect">
            <a:avLst/>
          </a:prstGeom>
          <a:gradFill>
            <a:gsLst>
              <a:gs pos="19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05FE58-4F55-3BED-1931-4960FAE885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0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72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B052F6-4C9B-985B-33B8-D21610924B21}"/>
              </a:ext>
            </a:extLst>
          </p:cNvPr>
          <p:cNvSpPr txBox="1"/>
          <p:nvPr/>
        </p:nvSpPr>
        <p:spPr>
          <a:xfrm>
            <a:off x="699715" y="288404"/>
            <a:ext cx="7170656" cy="9774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o-RO" sz="2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Evoluția înmatriculărilor de autoturisme electrificate în funcție de tipul de motorizare (unități)</a:t>
            </a:r>
            <a:endParaRPr lang="en-GB" sz="2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C64059-4856-777D-2706-05F3C132C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719" y="1709978"/>
            <a:ext cx="5499350" cy="25065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65306B-2F24-AEC5-179A-C80F45118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7516" y="1709160"/>
            <a:ext cx="5499351" cy="25220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07828AE-83C1-DF52-D88D-FE04F53049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375" y="4298099"/>
            <a:ext cx="5479540" cy="2522090"/>
          </a:xfrm>
          <a:prstGeom prst="rect">
            <a:avLst/>
          </a:prstGeom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B9B2BFFA-6156-6789-4A7B-ACAD1E06B2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957" y="97306"/>
            <a:ext cx="2038618" cy="134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251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1925CB-7C6D-7407-4207-8C42679AE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C1F7BE0C-DAD1-8BA2-428B-44A961527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975E48C9-4367-DD68-F0FD-2228B0DD0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C378C91-D08C-7D5D-E62D-163B0DCFA6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D24161-17DC-58F2-E2DE-0B023FF18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915" y="1181346"/>
            <a:ext cx="9012199" cy="4478790"/>
          </a:xfrm>
          <a:prstGeom prst="rect">
            <a:avLst/>
          </a:prstGeom>
        </p:spPr>
      </p:pic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8B69A5AC-E508-8C22-FB71-5ABD55A8F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114" y="735501"/>
            <a:ext cx="1709552" cy="112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13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CFAE59-B557-F9C2-9154-4CAF404CC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6FCEDE8-43F5-9419-867C-3BA77AED5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82719CE-CE3A-13B1-E5B7-35D916DB6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FF4963-A91E-099C-735E-17E237580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305994" y="-5310547"/>
            <a:ext cx="1580014" cy="12192002"/>
          </a:xfrm>
          <a:prstGeom prst="rect">
            <a:avLst/>
          </a:prstGeom>
          <a:gradFill>
            <a:gsLst>
              <a:gs pos="19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4ACE58-70F4-EFBA-9774-4AB540170C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0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72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2C83B9-284B-8CBE-71C0-A910D41D0E3F}"/>
              </a:ext>
            </a:extLst>
          </p:cNvPr>
          <p:cNvSpPr txBox="1"/>
          <p:nvPr/>
        </p:nvSpPr>
        <p:spPr>
          <a:xfrm>
            <a:off x="699715" y="288404"/>
            <a:ext cx="7170656" cy="9774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o-RO" sz="27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Evoluția înmatriculărilor de autoturisme</a:t>
            </a:r>
          </a:p>
          <a:p>
            <a:r>
              <a:rPr lang="ro-RO" sz="27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în funcție de  tipul de motorizare (unități)</a:t>
            </a:r>
            <a:endParaRPr lang="en-GB" sz="27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C61504-512F-811D-2C14-B95A68431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92" y="1642311"/>
            <a:ext cx="5179386" cy="24761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EC2056-5146-9E23-3837-A54E949A3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722" y="1682322"/>
            <a:ext cx="5179386" cy="24549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3A5CF2C-771C-60EE-1A0F-ED1FE65FF5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2256" y="4239788"/>
            <a:ext cx="5527487" cy="2612571"/>
          </a:xfrm>
          <a:prstGeom prst="rect">
            <a:avLst/>
          </a:prstGeom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C88E3CBD-F79E-222B-B21A-FCFB32C171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957" y="97306"/>
            <a:ext cx="2038618" cy="134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941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28101E-AD90-08E2-37E8-290F19546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13DA8BA0-FB16-6706-987D-A118D633F5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216317F1-2694-4690-646F-A5CB83A2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1CABFE-7816-47C2-5090-1E1DB39E5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D1C22C-73DD-7159-9D64-78C57D9DE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586" y="1488530"/>
            <a:ext cx="10030589" cy="3880940"/>
          </a:xfrm>
          <a:prstGeom prst="rect">
            <a:avLst/>
          </a:prstGeom>
        </p:spPr>
      </p:pic>
      <p:pic>
        <p:nvPicPr>
          <p:cNvPr id="4" name="Picture 3" descr="A blue and black logo&#10;&#10;AI-generated content may be incorrect.">
            <a:extLst>
              <a:ext uri="{FF2B5EF4-FFF2-40B4-BE49-F238E27FC236}">
                <a16:creationId xmlns:a16="http://schemas.microsoft.com/office/drawing/2014/main" id="{1155642E-576C-4804-53D5-5F64FC4C77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056" y="822589"/>
            <a:ext cx="1709552" cy="112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860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76D34F-D1E0-7297-2C90-7D251A018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44E4E38D-DC67-54A6-EB39-6ABC607A0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43022D16-B1AA-B830-45C7-B0C2A42A0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75A4F1-0CAC-4B1E-83B2-BAD3F004F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B8B88BC-4B98-FBB2-9361-831AC61EA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142" y="729589"/>
            <a:ext cx="6248400" cy="5219700"/>
          </a:xfrm>
          <a:prstGeom prst="rect">
            <a:avLst/>
          </a:prstGeom>
        </p:spPr>
      </p:pic>
      <p:pic>
        <p:nvPicPr>
          <p:cNvPr id="4" name="Picture 3" descr="A blue and black logo&#10;&#10;AI-generated content may be incorrect.">
            <a:extLst>
              <a:ext uri="{FF2B5EF4-FFF2-40B4-BE49-F238E27FC236}">
                <a16:creationId xmlns:a16="http://schemas.microsoft.com/office/drawing/2014/main" id="{9748D2D0-F912-71E5-E586-7976157E9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8" y="811703"/>
            <a:ext cx="1709552" cy="112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431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76D34F-D1E0-7297-2C90-7D251A018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44E4E38D-DC67-54A6-EB39-6ABC607A0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43022D16-B1AA-B830-45C7-B0C2A42A0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75A4F1-0CAC-4B1E-83B2-BAD3F004F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929D50-218D-E024-CBD6-20F535218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1300" y="755558"/>
            <a:ext cx="6146497" cy="323416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4" name="Picture 3" descr="A blue and black logo&#10;&#10;AI-generated content may be incorrect.">
            <a:extLst>
              <a:ext uri="{FF2B5EF4-FFF2-40B4-BE49-F238E27FC236}">
                <a16:creationId xmlns:a16="http://schemas.microsoft.com/office/drawing/2014/main" id="{9748D2D0-F912-71E5-E586-7976157E9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8" y="811703"/>
            <a:ext cx="1709552" cy="11268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303E30-8782-194E-DF28-31C74F87A596}"/>
              </a:ext>
            </a:extLst>
          </p:cNvPr>
          <p:cNvSpPr txBox="1"/>
          <p:nvPr/>
        </p:nvSpPr>
        <p:spPr>
          <a:xfrm>
            <a:off x="881281" y="4196465"/>
            <a:ext cx="1067233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/>
            <a:r>
              <a:rPr lang="ro-RO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APIA susține un plan detaliat și predictibil pentru eliminarea treptată a subvenției acordată diferitelor tipuri de motorizări, prin programul Rabla:</a:t>
            </a:r>
            <a:endParaRPr lang="en-GB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/>
            <a:endParaRPr lang="ro-RO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o-RO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Excluderea subvenției pentru autoturismele cu motoare diesel în </a:t>
            </a:r>
            <a:r>
              <a:rPr lang="ro-RO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2025</a:t>
            </a:r>
            <a:r>
              <a:rPr lang="ro-RO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o-RO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Excluderea subvenției pentru autoturismele cu motoare pe benzină în </a:t>
            </a:r>
            <a:r>
              <a:rPr lang="ro-RO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2026</a:t>
            </a:r>
            <a:r>
              <a:rPr lang="ro-RO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o-RO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Excluderea subvenției pentru autoturismele cu motorizări </a:t>
            </a:r>
            <a:r>
              <a:rPr lang="ro-RO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mild</a:t>
            </a:r>
            <a:r>
              <a:rPr lang="ro-RO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hybrid</a:t>
            </a:r>
            <a:r>
              <a:rPr lang="ro-RO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în </a:t>
            </a:r>
            <a:r>
              <a:rPr lang="ro-RO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2027;</a:t>
            </a:r>
            <a:endParaRPr lang="ro-RO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o-RO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Excluderea subvenției pentru autoturismele cu motorizări full </a:t>
            </a:r>
            <a:r>
              <a:rPr lang="ro-RO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hybrid</a:t>
            </a:r>
            <a:r>
              <a:rPr lang="ro-RO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în </a:t>
            </a:r>
            <a:r>
              <a:rPr lang="ro-RO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2028;</a:t>
            </a:r>
            <a:endParaRPr lang="ro-RO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o-RO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Excluderea subvenției pentru autoturismele cu motorizări plug-in </a:t>
            </a:r>
            <a:r>
              <a:rPr lang="ro-RO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hybrid</a:t>
            </a:r>
            <a:r>
              <a:rPr lang="ro-RO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în </a:t>
            </a:r>
            <a:r>
              <a:rPr lang="ro-RO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2029</a:t>
            </a:r>
            <a:r>
              <a:rPr lang="ro-RO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en-GB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ro-RO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Începând cu anul </a:t>
            </a:r>
            <a:r>
              <a:rPr lang="ro-RO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2030</a:t>
            </a:r>
            <a:r>
              <a:rPr lang="ro-RO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eliminarea completă a subvenției, inclusiv pentru vehiculele electrice.</a:t>
            </a:r>
          </a:p>
        </p:txBody>
      </p:sp>
    </p:spTree>
    <p:extLst>
      <p:ext uri="{BB962C8B-B14F-4D97-AF65-F5344CB8AC3E}">
        <p14:creationId xmlns:p14="http://schemas.microsoft.com/office/powerpoint/2010/main" val="2132782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DF8F78-CB9F-1A7D-CB97-3AF34339B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F0D2CD5-641C-2916-2B1D-81C45294E3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1B975B-703F-7554-752C-7D43255C6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561A75D-1E55-C3D3-73DC-CAA4E5B6D2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F47C658-9A8F-4518-1CBB-3B9A663816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58D202-2D37-5652-BA00-ACF324356577}"/>
              </a:ext>
            </a:extLst>
          </p:cNvPr>
          <p:cNvSpPr txBox="1"/>
          <p:nvPr/>
        </p:nvSpPr>
        <p:spPr>
          <a:xfrm>
            <a:off x="2254943" y="2690907"/>
            <a:ext cx="58752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76290">
              <a:spcAft>
                <a:spcPts val="516"/>
              </a:spcAft>
            </a:pPr>
            <a:r>
              <a:rPr lang="en-US" sz="4000" b="1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</a:t>
            </a:r>
            <a:r>
              <a:rPr lang="ro-RO" sz="4000" b="1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ă</a:t>
            </a:r>
            <a:r>
              <a:rPr lang="en-US" sz="4000" b="1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mul</a:t>
            </a:r>
            <a:r>
              <a:rPr lang="ro-RO" sz="4000" b="1" kern="12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țumim</a:t>
            </a:r>
            <a:r>
              <a:rPr lang="ro-RO" sz="4000" b="1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!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1A9870-1700-F2DC-B6A7-24897E650B14}"/>
              </a:ext>
            </a:extLst>
          </p:cNvPr>
          <p:cNvSpPr/>
          <p:nvPr/>
        </p:nvSpPr>
        <p:spPr>
          <a:xfrm>
            <a:off x="934052" y="1131481"/>
            <a:ext cx="860194" cy="516116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C29E38-071A-1FCF-1A0B-C929EAECBC50}"/>
              </a:ext>
            </a:extLst>
          </p:cNvPr>
          <p:cNvSpPr txBox="1"/>
          <p:nvPr/>
        </p:nvSpPr>
        <p:spPr>
          <a:xfrm>
            <a:off x="2728298" y="4030426"/>
            <a:ext cx="6096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FontTx/>
              <a:buNone/>
            </a:pPr>
            <a:br>
              <a:rPr lang="en-US" sz="18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lang="en-US" sz="18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daiana.sirbu</a:t>
            </a:r>
            <a:r>
              <a:rPr lang="en-US" sz="18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@apia.ro</a:t>
            </a:r>
            <a:endParaRPr lang="en-US" sz="18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buClrTx/>
              <a:buFontTx/>
              <a:buNone/>
            </a:pPr>
            <a:endParaRPr lang="en-US" sz="18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buClrTx/>
              <a:buFontTx/>
              <a:buNone/>
            </a:pPr>
            <a:r>
              <a:rPr lang="en-US" sz="18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0740 </a:t>
            </a:r>
            <a:r>
              <a:rPr lang="ro-RO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209</a:t>
            </a:r>
            <a:r>
              <a:rPr lang="en-US" sz="18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099</a:t>
            </a:r>
          </a:p>
          <a:p>
            <a:pPr>
              <a:buClrTx/>
              <a:buFontTx/>
              <a:buNone/>
            </a:pPr>
            <a:endParaRPr lang="en-US" sz="18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buClrTx/>
              <a:buFontTx/>
              <a:buNone/>
            </a:pPr>
            <a:r>
              <a:rPr lang="en-US" sz="18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Pia</a:t>
            </a:r>
            <a:r>
              <a:rPr lang="ro-RO" sz="18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ț</a:t>
            </a:r>
            <a:r>
              <a:rPr lang="en-US" sz="18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Montreal, nr. 10, </a:t>
            </a:r>
            <a:r>
              <a:rPr lang="en-US" sz="1800" kern="12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Intrarea</a:t>
            </a:r>
            <a:r>
              <a:rPr lang="en-US" sz="18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D, et. 2, cam. 2.13 </a:t>
            </a:r>
            <a:endParaRPr lang="ro-RO" sz="18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buClrTx/>
              <a:buFontTx/>
              <a:buNone/>
            </a:pPr>
            <a:r>
              <a:rPr lang="ro-RO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</a:t>
            </a:r>
            <a:r>
              <a:rPr lang="en-US" sz="1800" kern="12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ector</a:t>
            </a:r>
            <a:r>
              <a:rPr lang="en-US" sz="18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1, </a:t>
            </a:r>
            <a:r>
              <a:rPr lang="en-US" sz="1800" kern="12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Bucure</a:t>
            </a:r>
            <a:r>
              <a:rPr lang="ro-RO" sz="18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ș</a:t>
            </a:r>
            <a:r>
              <a:rPr lang="en-US" sz="1800" kern="12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</a:t>
            </a:r>
            <a:endParaRPr lang="en-GB" sz="18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5" name="Graphic 4" descr="Envelope with solid fill">
            <a:extLst>
              <a:ext uri="{FF2B5EF4-FFF2-40B4-BE49-F238E27FC236}">
                <a16:creationId xmlns:a16="http://schemas.microsoft.com/office/drawing/2014/main" id="{C825CE9E-44D8-E5ED-45A0-3F15603B5C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33599" y="4623303"/>
            <a:ext cx="304537" cy="304537"/>
          </a:xfrm>
          <a:prstGeom prst="rect">
            <a:avLst/>
          </a:prstGeom>
        </p:spPr>
      </p:pic>
      <p:pic>
        <p:nvPicPr>
          <p:cNvPr id="9" name="Graphic 8" descr="Receiver with solid fill">
            <a:extLst>
              <a:ext uri="{FF2B5EF4-FFF2-40B4-BE49-F238E27FC236}">
                <a16:creationId xmlns:a16="http://schemas.microsoft.com/office/drawing/2014/main" id="{A8B2DCA3-E6D3-A2ED-0465-8A72B3DA27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41153">
            <a:off x="2452232" y="5162094"/>
            <a:ext cx="328698" cy="328698"/>
          </a:xfrm>
          <a:prstGeom prst="rect">
            <a:avLst/>
          </a:prstGeom>
        </p:spPr>
      </p:pic>
      <p:pic>
        <p:nvPicPr>
          <p:cNvPr id="11" name="Graphic 10" descr="Marker with solid fill">
            <a:extLst>
              <a:ext uri="{FF2B5EF4-FFF2-40B4-BE49-F238E27FC236}">
                <a16:creationId xmlns:a16="http://schemas.microsoft.com/office/drawing/2014/main" id="{86DDED48-6A59-4B78-7AE2-964BF73B29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01057" y="5759153"/>
            <a:ext cx="411775" cy="4117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E9CD68-A502-98B6-FF64-1536F2D49D2B}"/>
              </a:ext>
            </a:extLst>
          </p:cNvPr>
          <p:cNvSpPr txBox="1"/>
          <p:nvPr/>
        </p:nvSpPr>
        <p:spPr>
          <a:xfrm>
            <a:off x="2410694" y="4001581"/>
            <a:ext cx="58752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76290">
              <a:spcAft>
                <a:spcPts val="516"/>
              </a:spcAft>
            </a:pPr>
            <a:r>
              <a:rPr lang="ro-RO" sz="20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Pentru relații cu presa, ne puteți contacta la:</a:t>
            </a: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1EF713B9-E0C9-FA93-4588-CA1227F614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532" y="197527"/>
            <a:ext cx="2521534" cy="166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155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712</TotalTime>
  <Words>196</Words>
  <Application>Microsoft Office PowerPoint</Application>
  <PresentationFormat>Widescreen</PresentationFormat>
  <Paragraphs>25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Roboto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APIA RO</dc:creator>
  <cp:lastModifiedBy>APIA</cp:lastModifiedBy>
  <cp:revision>25</cp:revision>
  <dcterms:created xsi:type="dcterms:W3CDTF">2024-02-13T07:48:15Z</dcterms:created>
  <dcterms:modified xsi:type="dcterms:W3CDTF">2025-02-05T11:13:19Z</dcterms:modified>
</cp:coreProperties>
</file>